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y="6858000" cx="12192000"/>
  <p:notesSz cx="6858000" cy="9144000"/>
  <p:embeddedFontLst>
    <p:embeddedFont>
      <p:font typeface="Arial Black"/>
      <p:regular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5" roundtripDataSignature="AMtx7mjf0mIkd5mnOsY6RpNc+hjhevJP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font" Target="fonts/ArialBlack-regular.fntdata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D8D8D"/>
              </a:buClr>
              <a:buSzPts val="2400"/>
              <a:buNone/>
              <a:defRPr sz="2400">
                <a:solidFill>
                  <a:srgbClr val="8D8D8D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D8D8D"/>
              </a:buClr>
              <a:buSzPts val="2000"/>
              <a:buNone/>
              <a:defRPr sz="2000">
                <a:solidFill>
                  <a:srgbClr val="8D8D8D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D8D8D"/>
              </a:buClr>
              <a:buSzPts val="1800"/>
              <a:buNone/>
              <a:defRPr sz="1800">
                <a:solidFill>
                  <a:srgbClr val="8D8D8D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D8D8D"/>
              </a:buClr>
              <a:buSzPts val="1600"/>
              <a:buNone/>
              <a:defRPr sz="1600">
                <a:solidFill>
                  <a:srgbClr val="8D8D8D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D8D8D"/>
              </a:buClr>
              <a:buSzPts val="1600"/>
              <a:buNone/>
              <a:defRPr sz="1600">
                <a:solidFill>
                  <a:srgbClr val="8D8D8D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D8D8D"/>
              </a:buClr>
              <a:buSzPts val="1600"/>
              <a:buNone/>
              <a:defRPr sz="1600">
                <a:solidFill>
                  <a:srgbClr val="8D8D8D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D8D8D"/>
              </a:buClr>
              <a:buSzPts val="1600"/>
              <a:buNone/>
              <a:defRPr sz="1600">
                <a:solidFill>
                  <a:srgbClr val="8D8D8D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D8D8D"/>
              </a:buClr>
              <a:buSzPts val="1600"/>
              <a:buNone/>
              <a:defRPr sz="1600">
                <a:solidFill>
                  <a:srgbClr val="8D8D8D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D8D8D"/>
              </a:buClr>
              <a:buSzPts val="1600"/>
              <a:buNone/>
              <a:defRPr sz="1600">
                <a:solidFill>
                  <a:srgbClr val="8D8D8D"/>
                </a:solidFill>
              </a:defRPr>
            </a:lvl9pPr>
          </a:lstStyle>
          <a:p/>
        </p:txBody>
      </p:sp>
      <p:sp>
        <p:nvSpPr>
          <p:cNvPr id="26" name="Google Shape;26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3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3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3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3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3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3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3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F0000">
            <a:alpha val="45882"/>
          </a:srgbClr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D8D8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D8D8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D8D8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D8D8D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D8D8D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D8D8D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D8D8D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D8D8D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D8D8D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D8D8D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D8D8D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www.fcps.net/gifted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hyperlink" Target="mailto:Karen.young@fayette.kyschools.us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7290322" y="1655286"/>
            <a:ext cx="4272564" cy="261004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 Black"/>
              <a:buNone/>
            </a:pPr>
            <a:r>
              <a:rPr b="1" lang="en-US" sz="2600">
                <a:latin typeface="Arial Black"/>
                <a:ea typeface="Arial Black"/>
                <a:cs typeface="Arial Black"/>
                <a:sym typeface="Arial Black"/>
              </a:rPr>
              <a:t>The Math Science and Technology Center</a:t>
            </a:r>
            <a:br>
              <a:rPr b="1" lang="en-US" sz="2600">
                <a:latin typeface="Arial Black"/>
                <a:ea typeface="Arial Black"/>
                <a:cs typeface="Arial Black"/>
                <a:sym typeface="Arial Black"/>
              </a:rPr>
            </a:br>
            <a:br>
              <a:rPr b="1" lang="en-US" sz="2600">
                <a:latin typeface="Arial Black"/>
                <a:ea typeface="Arial Black"/>
                <a:cs typeface="Arial Black"/>
                <a:sym typeface="Arial Black"/>
              </a:rPr>
            </a:br>
            <a:r>
              <a:rPr b="1" lang="en-US" sz="2600">
                <a:latin typeface="Arial Black"/>
                <a:ea typeface="Arial Black"/>
                <a:cs typeface="Arial Black"/>
                <a:sym typeface="Arial Black"/>
              </a:rPr>
              <a:t>at Paul Laurence Dunbar High School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7290322" y="4373384"/>
            <a:ext cx="4272564" cy="7663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  <p:sp>
        <p:nvSpPr>
          <p:cNvPr id="86" name="Google Shape;86;p1"/>
          <p:cNvSpPr/>
          <p:nvPr/>
        </p:nvSpPr>
        <p:spPr>
          <a:xfrm>
            <a:off x="0" y="0"/>
            <a:ext cx="5532876" cy="1290953"/>
          </a:xfrm>
          <a:custGeom>
            <a:rect b="b" l="l" r="r" t="t"/>
            <a:pathLst>
              <a:path extrusionOk="0" h="1290953" w="5532876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5097841" y="1"/>
            <a:ext cx="7094159" cy="1290953"/>
          </a:xfrm>
          <a:custGeom>
            <a:rect b="b" l="l" r="r" t="t"/>
            <a:pathLst>
              <a:path extrusionOk="0" h="1290953" w="7094159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1248" y="1804444"/>
            <a:ext cx="5079371" cy="3186437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/>
          <p:nvPr/>
        </p:nvSpPr>
        <p:spPr>
          <a:xfrm>
            <a:off x="6622116" y="5450103"/>
            <a:ext cx="5569884" cy="1407897"/>
          </a:xfrm>
          <a:custGeom>
            <a:rect b="b" l="l" r="r" t="t"/>
            <a:pathLst>
              <a:path extrusionOk="0" h="1407897" w="5569884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0" y="5450103"/>
            <a:ext cx="7114535" cy="1407897"/>
          </a:xfrm>
          <a:custGeom>
            <a:rect b="b" l="l" r="r" t="t"/>
            <a:pathLst>
              <a:path extrusionOk="0" h="1407897" w="7114535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7"/>
          <p:cNvSpPr txBox="1"/>
          <p:nvPr>
            <p:ph type="title"/>
          </p:nvPr>
        </p:nvSpPr>
        <p:spPr>
          <a:xfrm>
            <a:off x="1653363" y="365760"/>
            <a:ext cx="9367203" cy="1188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 Black"/>
              <a:buNone/>
            </a:pP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MSTC Curriculum</a:t>
            </a:r>
            <a:endParaRPr/>
          </a:p>
        </p:txBody>
      </p:sp>
      <p:sp>
        <p:nvSpPr>
          <p:cNvPr id="168" name="Google Shape;168;p7"/>
          <p:cNvSpPr/>
          <p:nvPr/>
        </p:nvSpPr>
        <p:spPr>
          <a:xfrm>
            <a:off x="1" y="0"/>
            <a:ext cx="1764099" cy="1558212"/>
          </a:xfrm>
          <a:custGeom>
            <a:rect b="b" l="l" r="r" t="t"/>
            <a:pathLst>
              <a:path extrusionOk="0" h="1558212" w="1764099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7"/>
          <p:cNvSpPr/>
          <p:nvPr/>
        </p:nvSpPr>
        <p:spPr>
          <a:xfrm>
            <a:off x="1" y="1691640"/>
            <a:ext cx="12191999" cy="5166360"/>
          </a:xfrm>
          <a:custGeom>
            <a:rect b="b" l="l" r="r" t="t"/>
            <a:pathLst>
              <a:path extrusionOk="0" h="5166360" w="12191999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7"/>
          <p:cNvSpPr/>
          <p:nvPr/>
        </p:nvSpPr>
        <p:spPr>
          <a:xfrm>
            <a:off x="0" y="1691641"/>
            <a:ext cx="971654" cy="2096979"/>
          </a:xfrm>
          <a:custGeom>
            <a:rect b="b" l="l" r="r" t="t"/>
            <a:pathLst>
              <a:path extrusionOk="0" h="2096979" w="971654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7"/>
          <p:cNvSpPr txBox="1"/>
          <p:nvPr>
            <p:ph idx="1" type="body"/>
          </p:nvPr>
        </p:nvSpPr>
        <p:spPr>
          <a:xfrm>
            <a:off x="1653363" y="2176271"/>
            <a:ext cx="9367204" cy="4378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In addition to the state and district requirements: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MSTC students are required to complete </a:t>
            </a:r>
            <a:r>
              <a:rPr lang="en-US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15 full year MSTC courses</a:t>
            </a: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 including one MSTC math course each year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through </a:t>
            </a:r>
            <a:r>
              <a:rPr lang="en-US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level 3</a:t>
            </a: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 of a foreign language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a </a:t>
            </a:r>
            <a:r>
              <a:rPr lang="en-US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Capstone Research Project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9"/>
          <p:cNvSpPr txBox="1"/>
          <p:nvPr>
            <p:ph type="title"/>
          </p:nvPr>
        </p:nvSpPr>
        <p:spPr>
          <a:xfrm>
            <a:off x="1653363" y="365760"/>
            <a:ext cx="9367203" cy="1188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 Black"/>
              <a:buNone/>
            </a:pP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MSTC 9th grade schedule</a:t>
            </a:r>
            <a:endParaRPr/>
          </a:p>
        </p:txBody>
      </p:sp>
      <p:sp>
        <p:nvSpPr>
          <p:cNvPr id="177" name="Google Shape;177;p9"/>
          <p:cNvSpPr/>
          <p:nvPr/>
        </p:nvSpPr>
        <p:spPr>
          <a:xfrm>
            <a:off x="1" y="0"/>
            <a:ext cx="1764099" cy="1558212"/>
          </a:xfrm>
          <a:custGeom>
            <a:rect b="b" l="l" r="r" t="t"/>
            <a:pathLst>
              <a:path extrusionOk="0" h="1558212" w="1764099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9"/>
          <p:cNvSpPr/>
          <p:nvPr/>
        </p:nvSpPr>
        <p:spPr>
          <a:xfrm>
            <a:off x="1" y="1691640"/>
            <a:ext cx="12191999" cy="5166360"/>
          </a:xfrm>
          <a:custGeom>
            <a:rect b="b" l="l" r="r" t="t"/>
            <a:pathLst>
              <a:path extrusionOk="0" h="5166360" w="12191999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9"/>
          <p:cNvSpPr/>
          <p:nvPr/>
        </p:nvSpPr>
        <p:spPr>
          <a:xfrm>
            <a:off x="0" y="1691641"/>
            <a:ext cx="971654" cy="2096979"/>
          </a:xfrm>
          <a:custGeom>
            <a:rect b="b" l="l" r="r" t="t"/>
            <a:pathLst>
              <a:path extrusionOk="0" h="2096979" w="971654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9"/>
          <p:cNvSpPr txBox="1"/>
          <p:nvPr>
            <p:ph idx="1" type="body"/>
          </p:nvPr>
        </p:nvSpPr>
        <p:spPr>
          <a:xfrm>
            <a:off x="1653363" y="2176271"/>
            <a:ext cx="9367204" cy="4594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rial Black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MSTC Chemistry 1</a:t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rial Black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MSTC AP Computer Principles/Digital Literacy OR MSTC AP Computer Science A</a:t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rial Black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MSTC Advanced English 1</a:t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rial Black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Appropriate MSTC Math Course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Arial Black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Typically MSTC Algebra 2 or MSTC Pre-Calculus</a:t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rial Black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Foreign Language (Spanish, French, or German)</a:t>
            </a:r>
            <a:endParaRPr/>
          </a:p>
          <a:p>
            <a:pPr indent="0" lvl="2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6"/>
          <p:cNvSpPr txBox="1"/>
          <p:nvPr>
            <p:ph type="title"/>
          </p:nvPr>
        </p:nvSpPr>
        <p:spPr>
          <a:xfrm>
            <a:off x="1653363" y="365760"/>
            <a:ext cx="9367203" cy="1188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 Black"/>
              <a:buNone/>
            </a:pP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MSTC Transportation</a:t>
            </a:r>
            <a:endParaRPr/>
          </a:p>
        </p:txBody>
      </p:sp>
      <p:sp>
        <p:nvSpPr>
          <p:cNvPr id="186" name="Google Shape;186;p16"/>
          <p:cNvSpPr/>
          <p:nvPr/>
        </p:nvSpPr>
        <p:spPr>
          <a:xfrm>
            <a:off x="1" y="0"/>
            <a:ext cx="1764099" cy="1558212"/>
          </a:xfrm>
          <a:custGeom>
            <a:rect b="b" l="l" r="r" t="t"/>
            <a:pathLst>
              <a:path extrusionOk="0" h="1558212" w="1764099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16"/>
          <p:cNvSpPr/>
          <p:nvPr/>
        </p:nvSpPr>
        <p:spPr>
          <a:xfrm>
            <a:off x="1" y="1691640"/>
            <a:ext cx="12191999" cy="5166360"/>
          </a:xfrm>
          <a:custGeom>
            <a:rect b="b" l="l" r="r" t="t"/>
            <a:pathLst>
              <a:path extrusionOk="0" h="5166360" w="12191999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16"/>
          <p:cNvSpPr/>
          <p:nvPr/>
        </p:nvSpPr>
        <p:spPr>
          <a:xfrm>
            <a:off x="0" y="1691641"/>
            <a:ext cx="971654" cy="2096979"/>
          </a:xfrm>
          <a:custGeom>
            <a:rect b="b" l="l" r="r" t="t"/>
            <a:pathLst>
              <a:path extrusionOk="0" h="2096979" w="971654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16"/>
          <p:cNvSpPr txBox="1"/>
          <p:nvPr>
            <p:ph idx="1" type="body"/>
          </p:nvPr>
        </p:nvSpPr>
        <p:spPr>
          <a:xfrm>
            <a:off x="1653363" y="2176271"/>
            <a:ext cx="9367204" cy="4378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latin typeface="Arial Black"/>
                <a:ea typeface="Arial Black"/>
                <a:cs typeface="Arial Black"/>
                <a:sym typeface="Arial Black"/>
              </a:rPr>
              <a:t>District </a:t>
            </a:r>
            <a:r>
              <a:rPr lang="en-US" sz="2800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provides transportation</a:t>
            </a:r>
            <a:r>
              <a:rPr lang="en-US" sz="2800">
                <a:latin typeface="Arial Black"/>
                <a:ea typeface="Arial Black"/>
                <a:cs typeface="Arial Black"/>
                <a:sym typeface="Arial Black"/>
              </a:rPr>
              <a:t> for all MSTC students, even if they live outside Dunbar’s attendance area</a:t>
            </a:r>
            <a:endParaRPr/>
          </a:p>
          <a:p>
            <a:pPr indent="-508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>
              <a:latin typeface="Arial Black"/>
              <a:ea typeface="Arial Black"/>
              <a:cs typeface="Arial Black"/>
              <a:sym typeface="Arial Black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latin typeface="Arial Black"/>
                <a:ea typeface="Arial Black"/>
                <a:cs typeface="Arial Black"/>
                <a:sym typeface="Arial Black"/>
              </a:rPr>
              <a:t>Students are picked up from/dropped off at </a:t>
            </a:r>
            <a:r>
              <a:rPr lang="en-US" sz="2800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a designated location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latin typeface="Arial Black"/>
                <a:ea typeface="Arial Black"/>
                <a:cs typeface="Arial Black"/>
                <a:sym typeface="Arial Black"/>
              </a:rPr>
              <a:t>Usually a nearby elementary or middle school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latin typeface="Arial Black"/>
                <a:ea typeface="Arial Black"/>
                <a:cs typeface="Arial Black"/>
                <a:sym typeface="Arial Black"/>
              </a:rPr>
              <a:t>Similar to how an airport shuttle picks up and delivers passengers to the terminal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7"/>
          <p:cNvSpPr txBox="1"/>
          <p:nvPr>
            <p:ph type="title"/>
          </p:nvPr>
        </p:nvSpPr>
        <p:spPr>
          <a:xfrm>
            <a:off x="1653363" y="365760"/>
            <a:ext cx="9367203" cy="1188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 Black"/>
              <a:buNone/>
            </a:pP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MSTC misconceptions</a:t>
            </a:r>
            <a:endParaRPr/>
          </a:p>
        </p:txBody>
      </p:sp>
      <p:sp>
        <p:nvSpPr>
          <p:cNvPr id="195" name="Google Shape;195;p17"/>
          <p:cNvSpPr/>
          <p:nvPr/>
        </p:nvSpPr>
        <p:spPr>
          <a:xfrm>
            <a:off x="1" y="0"/>
            <a:ext cx="1764099" cy="1558212"/>
          </a:xfrm>
          <a:custGeom>
            <a:rect b="b" l="l" r="r" t="t"/>
            <a:pathLst>
              <a:path extrusionOk="0" h="1558212" w="1764099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17"/>
          <p:cNvSpPr/>
          <p:nvPr/>
        </p:nvSpPr>
        <p:spPr>
          <a:xfrm>
            <a:off x="1" y="1691640"/>
            <a:ext cx="12191999" cy="5166360"/>
          </a:xfrm>
          <a:custGeom>
            <a:rect b="b" l="l" r="r" t="t"/>
            <a:pathLst>
              <a:path extrusionOk="0" h="5166360" w="12191999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17"/>
          <p:cNvSpPr/>
          <p:nvPr/>
        </p:nvSpPr>
        <p:spPr>
          <a:xfrm>
            <a:off x="0" y="1691641"/>
            <a:ext cx="971654" cy="2096979"/>
          </a:xfrm>
          <a:custGeom>
            <a:rect b="b" l="l" r="r" t="t"/>
            <a:pathLst>
              <a:path extrusionOk="0" h="2096979" w="971654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17"/>
          <p:cNvSpPr txBox="1"/>
          <p:nvPr>
            <p:ph idx="1" type="body"/>
          </p:nvPr>
        </p:nvSpPr>
        <p:spPr>
          <a:xfrm>
            <a:off x="1653363" y="2176271"/>
            <a:ext cx="9367204" cy="4378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i="1" lang="en-US">
                <a:latin typeface="Arial Black"/>
                <a:ea typeface="Arial Black"/>
                <a:cs typeface="Arial Black"/>
                <a:sym typeface="Arial Black"/>
              </a:rPr>
              <a:t>MSTC students don’t have time to do anything but study.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000"/>
              <a:buChar char="•"/>
            </a:pPr>
            <a:r>
              <a:rPr lang="en-US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False!</a:t>
            </a: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  MSTC students are very involved in lots of extracurricular activities (including sports) and are often in leadership positions.</a:t>
            </a:r>
            <a:endParaRPr/>
          </a:p>
          <a:p>
            <a:pPr indent="-101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i="1" lang="en-US">
                <a:latin typeface="Arial Black"/>
                <a:ea typeface="Arial Black"/>
                <a:cs typeface="Arial Black"/>
                <a:sym typeface="Arial Black"/>
              </a:rPr>
              <a:t>MSTC students can’t participate in sports or marching band.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000"/>
              <a:buChar char="•"/>
            </a:pPr>
            <a:r>
              <a:rPr lang="en-US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False!</a:t>
            </a: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  We have MSTC representation in just about every MSTC sport and a significant number involved in Dunbar’s marching band each year.  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8"/>
          <p:cNvSpPr txBox="1"/>
          <p:nvPr>
            <p:ph type="title"/>
          </p:nvPr>
        </p:nvSpPr>
        <p:spPr>
          <a:xfrm>
            <a:off x="1653363" y="365760"/>
            <a:ext cx="9367203" cy="1188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 Black"/>
              <a:buNone/>
            </a:pP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MSTC misconceptions</a:t>
            </a:r>
            <a:endParaRPr/>
          </a:p>
        </p:txBody>
      </p:sp>
      <p:sp>
        <p:nvSpPr>
          <p:cNvPr id="204" name="Google Shape;204;p18"/>
          <p:cNvSpPr/>
          <p:nvPr/>
        </p:nvSpPr>
        <p:spPr>
          <a:xfrm>
            <a:off x="1" y="0"/>
            <a:ext cx="1764099" cy="1558212"/>
          </a:xfrm>
          <a:custGeom>
            <a:rect b="b" l="l" r="r" t="t"/>
            <a:pathLst>
              <a:path extrusionOk="0" h="1558212" w="1764099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18"/>
          <p:cNvSpPr/>
          <p:nvPr/>
        </p:nvSpPr>
        <p:spPr>
          <a:xfrm>
            <a:off x="1" y="1691640"/>
            <a:ext cx="12191999" cy="5166360"/>
          </a:xfrm>
          <a:custGeom>
            <a:rect b="b" l="l" r="r" t="t"/>
            <a:pathLst>
              <a:path extrusionOk="0" h="5166360" w="12191999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18"/>
          <p:cNvSpPr/>
          <p:nvPr/>
        </p:nvSpPr>
        <p:spPr>
          <a:xfrm>
            <a:off x="0" y="1691641"/>
            <a:ext cx="971654" cy="2096979"/>
          </a:xfrm>
          <a:custGeom>
            <a:rect b="b" l="l" r="r" t="t"/>
            <a:pathLst>
              <a:path extrusionOk="0" h="2096979" w="971654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18"/>
          <p:cNvSpPr txBox="1"/>
          <p:nvPr>
            <p:ph idx="1" type="body"/>
          </p:nvPr>
        </p:nvSpPr>
        <p:spPr>
          <a:xfrm>
            <a:off x="1653363" y="2176271"/>
            <a:ext cx="9367204" cy="4378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i="1" lang="en-US">
                <a:latin typeface="Arial Black"/>
                <a:ea typeface="Arial Black"/>
                <a:cs typeface="Arial Black"/>
                <a:sym typeface="Arial Black"/>
              </a:rPr>
              <a:t>MSTC students only have room in their schedule to take STEM classes.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000"/>
              <a:buChar char="•"/>
            </a:pPr>
            <a:r>
              <a:rPr lang="en-US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False!  </a:t>
            </a: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With 9 classes a semester (and only 4 or 5 MSTC classes required most years) MSTC students have ample opportunity to take classes in other areas like art, music, creative writing, drama, business, technology….. over their 4 years at Dunbar.</a:t>
            </a:r>
            <a:endParaRPr/>
          </a:p>
          <a:p>
            <a:pPr indent="-101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i="1" lang="en-US">
                <a:latin typeface="Arial Black"/>
                <a:ea typeface="Arial Black"/>
                <a:cs typeface="Arial Black"/>
                <a:sym typeface="Arial Black"/>
              </a:rPr>
              <a:t>MSTC students have to study until midnight or later every night.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000"/>
              <a:buChar char="•"/>
            </a:pPr>
            <a:r>
              <a:rPr lang="en-US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False! </a:t>
            </a: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Students have to develop time management skills, and set priorities, but can keep a reasonable schedule.  Most students report no more than 2-3 hours of homework a night MAX.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9"/>
          <p:cNvSpPr txBox="1"/>
          <p:nvPr>
            <p:ph type="title"/>
          </p:nvPr>
        </p:nvSpPr>
        <p:spPr>
          <a:xfrm>
            <a:off x="1653363" y="365760"/>
            <a:ext cx="9367203" cy="1188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 Black"/>
              <a:buNone/>
            </a:pP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Should you apply to MSTC?</a:t>
            </a:r>
            <a:endParaRPr/>
          </a:p>
        </p:txBody>
      </p:sp>
      <p:sp>
        <p:nvSpPr>
          <p:cNvPr id="213" name="Google Shape;213;p19"/>
          <p:cNvSpPr/>
          <p:nvPr/>
        </p:nvSpPr>
        <p:spPr>
          <a:xfrm>
            <a:off x="1" y="0"/>
            <a:ext cx="1764099" cy="1558212"/>
          </a:xfrm>
          <a:custGeom>
            <a:rect b="b" l="l" r="r" t="t"/>
            <a:pathLst>
              <a:path extrusionOk="0" h="1558212" w="1764099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19"/>
          <p:cNvSpPr/>
          <p:nvPr/>
        </p:nvSpPr>
        <p:spPr>
          <a:xfrm>
            <a:off x="1" y="1691640"/>
            <a:ext cx="12191999" cy="5166360"/>
          </a:xfrm>
          <a:custGeom>
            <a:rect b="b" l="l" r="r" t="t"/>
            <a:pathLst>
              <a:path extrusionOk="0" h="5166360" w="12191999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19"/>
          <p:cNvSpPr/>
          <p:nvPr/>
        </p:nvSpPr>
        <p:spPr>
          <a:xfrm>
            <a:off x="0" y="1691641"/>
            <a:ext cx="971654" cy="2096979"/>
          </a:xfrm>
          <a:custGeom>
            <a:rect b="b" l="l" r="r" t="t"/>
            <a:pathLst>
              <a:path extrusionOk="0" h="2096979" w="971654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19"/>
          <p:cNvSpPr txBox="1"/>
          <p:nvPr>
            <p:ph idx="1" type="body"/>
          </p:nvPr>
        </p:nvSpPr>
        <p:spPr>
          <a:xfrm>
            <a:off x="1653363" y="2176271"/>
            <a:ext cx="9367204" cy="4378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Char char="•"/>
            </a:pPr>
            <a:r>
              <a:rPr lang="en-US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Yes</a:t>
            </a: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, if you agree with the following statements: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I really like math/science classes and content.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I am looking for classes where I can be surrounded by other students who share my interests in math and/or science.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I am looking for classes where I will be challenged academically (but supported by great teachers and students).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I am willing to work hard and ask questions when they arise.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I am willing to develop good study habits and organizational skills. 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1"/>
          <p:cNvSpPr txBox="1"/>
          <p:nvPr>
            <p:ph type="title"/>
          </p:nvPr>
        </p:nvSpPr>
        <p:spPr>
          <a:xfrm>
            <a:off x="1653363" y="365760"/>
            <a:ext cx="9367203" cy="1188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 Black"/>
              <a:buNone/>
            </a:pP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Application Details</a:t>
            </a:r>
            <a:endParaRPr/>
          </a:p>
        </p:txBody>
      </p:sp>
      <p:sp>
        <p:nvSpPr>
          <p:cNvPr id="222" name="Google Shape;222;p21"/>
          <p:cNvSpPr/>
          <p:nvPr/>
        </p:nvSpPr>
        <p:spPr>
          <a:xfrm>
            <a:off x="1" y="0"/>
            <a:ext cx="1764099" cy="1558212"/>
          </a:xfrm>
          <a:custGeom>
            <a:rect b="b" l="l" r="r" t="t"/>
            <a:pathLst>
              <a:path extrusionOk="0" h="1558212" w="1764099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21"/>
          <p:cNvSpPr/>
          <p:nvPr/>
        </p:nvSpPr>
        <p:spPr>
          <a:xfrm>
            <a:off x="1" y="1691640"/>
            <a:ext cx="12191999" cy="5166360"/>
          </a:xfrm>
          <a:custGeom>
            <a:rect b="b" l="l" r="r" t="t"/>
            <a:pathLst>
              <a:path extrusionOk="0" h="5166360" w="12191999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21"/>
          <p:cNvSpPr/>
          <p:nvPr/>
        </p:nvSpPr>
        <p:spPr>
          <a:xfrm>
            <a:off x="0" y="1691641"/>
            <a:ext cx="971654" cy="2096979"/>
          </a:xfrm>
          <a:custGeom>
            <a:rect b="b" l="l" r="r" t="t"/>
            <a:pathLst>
              <a:path extrusionOk="0" h="2096979" w="971654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21"/>
          <p:cNvSpPr txBox="1"/>
          <p:nvPr>
            <p:ph idx="1" type="body"/>
          </p:nvPr>
        </p:nvSpPr>
        <p:spPr>
          <a:xfrm>
            <a:off x="1653363" y="2176271"/>
            <a:ext cx="9367204" cy="4378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Any 8</a:t>
            </a:r>
            <a:r>
              <a:rPr baseline="30000" lang="en-US">
                <a:latin typeface="Arial Black"/>
                <a:ea typeface="Arial Black"/>
                <a:cs typeface="Arial Black"/>
                <a:sym typeface="Arial Black"/>
              </a:rPr>
              <a:t>th</a:t>
            </a: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 or 9</a:t>
            </a:r>
            <a:r>
              <a:rPr baseline="30000" lang="en-US">
                <a:latin typeface="Arial Black"/>
                <a:ea typeface="Arial Black"/>
                <a:cs typeface="Arial Black"/>
                <a:sym typeface="Arial Black"/>
              </a:rPr>
              <a:t>th</a:t>
            </a: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 grade student who is a resident of Fayette County and will complete Algebra 1 by the end of the 8</a:t>
            </a:r>
            <a:r>
              <a:rPr baseline="30000" lang="en-US">
                <a:latin typeface="Arial Black"/>
                <a:ea typeface="Arial Black"/>
                <a:cs typeface="Arial Black"/>
                <a:sym typeface="Arial Black"/>
              </a:rPr>
              <a:t>th</a:t>
            </a: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 grade is welcome to apply.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The application window is typically open from August 16 – October 7</a:t>
            </a:r>
            <a:r>
              <a:rPr baseline="30000" lang="en-US">
                <a:latin typeface="Arial Black"/>
                <a:ea typeface="Arial Black"/>
                <a:cs typeface="Arial Black"/>
                <a:sym typeface="Arial Black"/>
              </a:rPr>
              <a:t>th</a:t>
            </a: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 at </a:t>
            </a:r>
            <a:r>
              <a:rPr lang="en-US" u="sng">
                <a:solidFill>
                  <a:schemeClr val="hlink"/>
                </a:solidFill>
                <a:latin typeface="Arial Black"/>
                <a:ea typeface="Arial Black"/>
                <a:cs typeface="Arial Black"/>
                <a:sym typeface="Arial Black"/>
                <a:hlinkClick r:id="rId3"/>
              </a:rPr>
              <a:t>www.fcps.net/gifted</a:t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2"/>
          <p:cNvSpPr txBox="1"/>
          <p:nvPr>
            <p:ph type="title"/>
          </p:nvPr>
        </p:nvSpPr>
        <p:spPr>
          <a:xfrm>
            <a:off x="1653363" y="365760"/>
            <a:ext cx="9367203" cy="1188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 Black"/>
              <a:buNone/>
            </a:pP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Application Details</a:t>
            </a:r>
            <a:endParaRPr/>
          </a:p>
        </p:txBody>
      </p:sp>
      <p:sp>
        <p:nvSpPr>
          <p:cNvPr id="231" name="Google Shape;231;p22"/>
          <p:cNvSpPr/>
          <p:nvPr/>
        </p:nvSpPr>
        <p:spPr>
          <a:xfrm>
            <a:off x="1" y="0"/>
            <a:ext cx="1764099" cy="1558212"/>
          </a:xfrm>
          <a:custGeom>
            <a:rect b="b" l="l" r="r" t="t"/>
            <a:pathLst>
              <a:path extrusionOk="0" h="1558212" w="1764099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22"/>
          <p:cNvSpPr/>
          <p:nvPr/>
        </p:nvSpPr>
        <p:spPr>
          <a:xfrm>
            <a:off x="1" y="1691640"/>
            <a:ext cx="12191999" cy="5166360"/>
          </a:xfrm>
          <a:custGeom>
            <a:rect b="b" l="l" r="r" t="t"/>
            <a:pathLst>
              <a:path extrusionOk="0" h="5166360" w="12191999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22"/>
          <p:cNvSpPr/>
          <p:nvPr/>
        </p:nvSpPr>
        <p:spPr>
          <a:xfrm>
            <a:off x="0" y="1691641"/>
            <a:ext cx="971654" cy="2096979"/>
          </a:xfrm>
          <a:custGeom>
            <a:rect b="b" l="l" r="r" t="t"/>
            <a:pathLst>
              <a:path extrusionOk="0" h="2096979" w="971654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22"/>
          <p:cNvSpPr txBox="1"/>
          <p:nvPr>
            <p:ph idx="1" type="body"/>
          </p:nvPr>
        </p:nvSpPr>
        <p:spPr>
          <a:xfrm>
            <a:off x="1653363" y="2176271"/>
            <a:ext cx="9367204" cy="4378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Applicants will be initially screened using their initial 8</a:t>
            </a:r>
            <a:r>
              <a:rPr baseline="30000" lang="en-US">
                <a:latin typeface="Arial Black"/>
                <a:ea typeface="Arial Black"/>
                <a:cs typeface="Arial Black"/>
                <a:sym typeface="Arial Black"/>
              </a:rPr>
              <a:t>th</a:t>
            </a: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 grade MAP math score (7</a:t>
            </a:r>
            <a:r>
              <a:rPr baseline="30000" lang="en-US">
                <a:latin typeface="Arial Black"/>
                <a:ea typeface="Arial Black"/>
                <a:cs typeface="Arial Black"/>
                <a:sym typeface="Arial Black"/>
              </a:rPr>
              <a:t>th</a:t>
            </a: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 grade score may be used if 8</a:t>
            </a:r>
            <a:r>
              <a:rPr baseline="30000" lang="en-US">
                <a:latin typeface="Arial Black"/>
                <a:ea typeface="Arial Black"/>
                <a:cs typeface="Arial Black"/>
                <a:sym typeface="Arial Black"/>
              </a:rPr>
              <a:t>th</a:t>
            </a: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 grade isn’t available).  A score </a:t>
            </a:r>
            <a:r>
              <a:rPr lang="en-US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at or above the 89</a:t>
            </a:r>
            <a:r>
              <a:rPr baseline="30000" lang="en-US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th</a:t>
            </a:r>
            <a:r>
              <a:rPr lang="en-US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 percentile </a:t>
            </a: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is required to be considered.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Students from outside FCPS will need to provide an equivalent norm-referenced test score.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101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4"/>
          <p:cNvSpPr txBox="1"/>
          <p:nvPr>
            <p:ph type="title"/>
          </p:nvPr>
        </p:nvSpPr>
        <p:spPr>
          <a:xfrm>
            <a:off x="1653363" y="365760"/>
            <a:ext cx="9367203" cy="1188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 Black"/>
              <a:buNone/>
            </a:pP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Application Details</a:t>
            </a:r>
            <a:endParaRPr/>
          </a:p>
        </p:txBody>
      </p:sp>
      <p:sp>
        <p:nvSpPr>
          <p:cNvPr id="240" name="Google Shape;240;p24"/>
          <p:cNvSpPr/>
          <p:nvPr/>
        </p:nvSpPr>
        <p:spPr>
          <a:xfrm>
            <a:off x="1" y="0"/>
            <a:ext cx="1764099" cy="1558212"/>
          </a:xfrm>
          <a:custGeom>
            <a:rect b="b" l="l" r="r" t="t"/>
            <a:pathLst>
              <a:path extrusionOk="0" h="1558212" w="1764099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24"/>
          <p:cNvSpPr/>
          <p:nvPr/>
        </p:nvSpPr>
        <p:spPr>
          <a:xfrm>
            <a:off x="1" y="1691640"/>
            <a:ext cx="12191999" cy="5166360"/>
          </a:xfrm>
          <a:custGeom>
            <a:rect b="b" l="l" r="r" t="t"/>
            <a:pathLst>
              <a:path extrusionOk="0" h="5166360" w="12191999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24"/>
          <p:cNvSpPr/>
          <p:nvPr/>
        </p:nvSpPr>
        <p:spPr>
          <a:xfrm>
            <a:off x="0" y="1691641"/>
            <a:ext cx="971654" cy="2096979"/>
          </a:xfrm>
          <a:custGeom>
            <a:rect b="b" l="l" r="r" t="t"/>
            <a:pathLst>
              <a:path extrusionOk="0" h="2096979" w="971654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24"/>
          <p:cNvSpPr txBox="1"/>
          <p:nvPr>
            <p:ph idx="1" type="body"/>
          </p:nvPr>
        </p:nvSpPr>
        <p:spPr>
          <a:xfrm>
            <a:off x="1653363" y="2176271"/>
            <a:ext cx="9367204" cy="4378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To be considered for the MSTC Program, students must score </a:t>
            </a:r>
            <a:r>
              <a:rPr lang="en-US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at or above the 96</a:t>
            </a:r>
            <a:r>
              <a:rPr baseline="30000" lang="en-US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th</a:t>
            </a:r>
            <a:r>
              <a:rPr lang="en-US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 percentile </a:t>
            </a: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on the IOWA math </a:t>
            </a:r>
            <a:r>
              <a:rPr lang="en-US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OR </a:t>
            </a: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IOWA science exam.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All 3 scores (IOWA math, IOWA science, MSTC Admissions Exam) are used to </a:t>
            </a:r>
            <a:r>
              <a:rPr lang="en-US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rank applicants </a:t>
            </a: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for admission.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Close to 200 students apply for </a:t>
            </a:r>
            <a:r>
              <a:rPr lang="en-US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approximately 55 spots each year.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solidFill>
                <a:srgbClr val="FF0000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Announcements are typically made by mid-January.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5"/>
          <p:cNvSpPr txBox="1"/>
          <p:nvPr>
            <p:ph type="title"/>
          </p:nvPr>
        </p:nvSpPr>
        <p:spPr>
          <a:xfrm>
            <a:off x="1653363" y="365760"/>
            <a:ext cx="9367203" cy="1188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 Black"/>
              <a:buNone/>
            </a:pP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In Conclusion</a:t>
            </a:r>
            <a:endParaRPr/>
          </a:p>
        </p:txBody>
      </p:sp>
      <p:sp>
        <p:nvSpPr>
          <p:cNvPr id="249" name="Google Shape;249;p25"/>
          <p:cNvSpPr/>
          <p:nvPr/>
        </p:nvSpPr>
        <p:spPr>
          <a:xfrm>
            <a:off x="1" y="0"/>
            <a:ext cx="1764099" cy="1558212"/>
          </a:xfrm>
          <a:custGeom>
            <a:rect b="b" l="l" r="r" t="t"/>
            <a:pathLst>
              <a:path extrusionOk="0" h="1558212" w="1764099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25"/>
          <p:cNvSpPr/>
          <p:nvPr/>
        </p:nvSpPr>
        <p:spPr>
          <a:xfrm>
            <a:off x="1" y="1691640"/>
            <a:ext cx="12191999" cy="5166360"/>
          </a:xfrm>
          <a:custGeom>
            <a:rect b="b" l="l" r="r" t="t"/>
            <a:pathLst>
              <a:path extrusionOk="0" h="5166360" w="12191999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25"/>
          <p:cNvSpPr/>
          <p:nvPr/>
        </p:nvSpPr>
        <p:spPr>
          <a:xfrm>
            <a:off x="0" y="1691641"/>
            <a:ext cx="971654" cy="2096979"/>
          </a:xfrm>
          <a:custGeom>
            <a:rect b="b" l="l" r="r" t="t"/>
            <a:pathLst>
              <a:path extrusionOk="0" h="2096979" w="971654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25"/>
          <p:cNvSpPr txBox="1"/>
          <p:nvPr>
            <p:ph idx="1" type="body"/>
          </p:nvPr>
        </p:nvSpPr>
        <p:spPr>
          <a:xfrm>
            <a:off x="1653363" y="2176271"/>
            <a:ext cx="9367204" cy="4378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If you have questions, please email :</a:t>
            </a:r>
            <a:endParaRPr/>
          </a:p>
          <a:p>
            <a:pPr indent="0" lvl="2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Karen Young</a:t>
            </a:r>
            <a:endParaRPr/>
          </a:p>
          <a:p>
            <a:pPr indent="0" lvl="2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MSTC Facilitator</a:t>
            </a:r>
            <a:endParaRPr/>
          </a:p>
          <a:p>
            <a:pPr indent="0" lvl="2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u="sng">
                <a:solidFill>
                  <a:schemeClr val="hlink"/>
                </a:solidFill>
                <a:latin typeface="Arial Black"/>
                <a:ea typeface="Arial Black"/>
                <a:cs typeface="Arial Black"/>
                <a:sym typeface="Arial Black"/>
                <a:hlinkClick r:id="rId3"/>
              </a:rPr>
              <a:t>Karen.young@fayette.kyschools.us</a:t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2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You can also call (859) 381-3558</a:t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/>
          <p:nvPr>
            <p:ph type="title"/>
          </p:nvPr>
        </p:nvSpPr>
        <p:spPr>
          <a:xfrm>
            <a:off x="1653363" y="365760"/>
            <a:ext cx="9367203" cy="1188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 Black"/>
              <a:buNone/>
            </a:pP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What is MSTC?</a:t>
            </a:r>
            <a:endParaRPr/>
          </a:p>
        </p:txBody>
      </p:sp>
      <p:sp>
        <p:nvSpPr>
          <p:cNvPr id="96" name="Google Shape;96;p2"/>
          <p:cNvSpPr/>
          <p:nvPr/>
        </p:nvSpPr>
        <p:spPr>
          <a:xfrm>
            <a:off x="1" y="0"/>
            <a:ext cx="1764099" cy="1558212"/>
          </a:xfrm>
          <a:custGeom>
            <a:rect b="b" l="l" r="r" t="t"/>
            <a:pathLst>
              <a:path extrusionOk="0" h="1558212" w="1764099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/>
          <p:nvPr/>
        </p:nvSpPr>
        <p:spPr>
          <a:xfrm>
            <a:off x="1" y="1691640"/>
            <a:ext cx="12191999" cy="5166360"/>
          </a:xfrm>
          <a:custGeom>
            <a:rect b="b" l="l" r="r" t="t"/>
            <a:pathLst>
              <a:path extrusionOk="0" h="5166360" w="12191999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/>
          <p:nvPr/>
        </p:nvSpPr>
        <p:spPr>
          <a:xfrm>
            <a:off x="0" y="1691641"/>
            <a:ext cx="971654" cy="2096979"/>
          </a:xfrm>
          <a:custGeom>
            <a:rect b="b" l="l" r="r" t="t"/>
            <a:pathLst>
              <a:path extrusionOk="0" h="2096979" w="971654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>
            <p:ph idx="1" type="body"/>
          </p:nvPr>
        </p:nvSpPr>
        <p:spPr>
          <a:xfrm>
            <a:off x="1653363" y="2176272"/>
            <a:ext cx="9367204" cy="4041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Arial Black"/>
                <a:ea typeface="Arial Black"/>
                <a:cs typeface="Arial Black"/>
                <a:sym typeface="Arial Black"/>
              </a:rPr>
              <a:t>MSTC is Fayette County’s Gifted and Talented High School STEM Program</a:t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latin typeface="Arial Black"/>
              <a:ea typeface="Arial Black"/>
              <a:cs typeface="Arial Black"/>
              <a:sym typeface="Arial Black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Arial Black"/>
                <a:ea typeface="Arial Black"/>
                <a:cs typeface="Arial Black"/>
                <a:sym typeface="Arial Black"/>
              </a:rPr>
              <a:t>Over 4 years, MSTC develops students who are </a:t>
            </a:r>
            <a:r>
              <a:rPr lang="en-US" sz="2400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internationally competitive </a:t>
            </a:r>
            <a:r>
              <a:rPr lang="en-US" sz="2400">
                <a:latin typeface="Arial Black"/>
                <a:ea typeface="Arial Black"/>
                <a:cs typeface="Arial Black"/>
                <a:sym typeface="Arial Black"/>
              </a:rPr>
              <a:t>in STEM (Science, Technology, Engineering, and Math) disciplines</a:t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latin typeface="Arial Black"/>
              <a:ea typeface="Arial Black"/>
              <a:cs typeface="Arial Black"/>
              <a:sym typeface="Arial Black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Arial Black"/>
                <a:ea typeface="Arial Black"/>
                <a:cs typeface="Arial Black"/>
                <a:sym typeface="Arial Black"/>
              </a:rPr>
              <a:t>Students demonstrate success with a significant Capstone Research Project, an accelerated curriculum, and acceptance into the nation’s top colleges and universities</a:t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 txBox="1"/>
          <p:nvPr>
            <p:ph type="title"/>
          </p:nvPr>
        </p:nvSpPr>
        <p:spPr>
          <a:xfrm>
            <a:off x="1653363" y="365760"/>
            <a:ext cx="9367203" cy="1188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 Black"/>
              <a:buNone/>
            </a:pP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MSTC Results</a:t>
            </a:r>
            <a:endParaRPr/>
          </a:p>
        </p:txBody>
      </p:sp>
      <p:sp>
        <p:nvSpPr>
          <p:cNvPr id="105" name="Google Shape;105;p3"/>
          <p:cNvSpPr/>
          <p:nvPr/>
        </p:nvSpPr>
        <p:spPr>
          <a:xfrm>
            <a:off x="1" y="0"/>
            <a:ext cx="1764099" cy="1558212"/>
          </a:xfrm>
          <a:custGeom>
            <a:rect b="b" l="l" r="r" t="t"/>
            <a:pathLst>
              <a:path extrusionOk="0" h="1558212" w="1764099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/>
          <p:nvPr/>
        </p:nvSpPr>
        <p:spPr>
          <a:xfrm>
            <a:off x="1" y="1691640"/>
            <a:ext cx="12191999" cy="5166360"/>
          </a:xfrm>
          <a:custGeom>
            <a:rect b="b" l="l" r="r" t="t"/>
            <a:pathLst>
              <a:path extrusionOk="0" h="5166360" w="12191999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3"/>
          <p:cNvSpPr/>
          <p:nvPr/>
        </p:nvSpPr>
        <p:spPr>
          <a:xfrm>
            <a:off x="0" y="1691641"/>
            <a:ext cx="971654" cy="2096979"/>
          </a:xfrm>
          <a:custGeom>
            <a:rect b="b" l="l" r="r" t="t"/>
            <a:pathLst>
              <a:path extrusionOk="0" h="2096979" w="971654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3"/>
          <p:cNvSpPr txBox="1"/>
          <p:nvPr>
            <p:ph idx="1" type="body"/>
          </p:nvPr>
        </p:nvSpPr>
        <p:spPr>
          <a:xfrm>
            <a:off x="1653363" y="2176271"/>
            <a:ext cx="9367204" cy="4378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Last year’s MSTC seniors:</a:t>
            </a:r>
            <a:endParaRPr/>
          </a:p>
          <a:p>
            <a:pPr indent="0" lvl="0" marL="177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were offered over </a:t>
            </a:r>
            <a:r>
              <a:rPr lang="en-US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$15.3 million </a:t>
            </a: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in college scholarships</a:t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latin typeface="Arial Black"/>
              <a:ea typeface="Arial Black"/>
              <a:cs typeface="Arial Black"/>
              <a:sym typeface="Arial Black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had an average weighted GPA of </a:t>
            </a:r>
            <a:r>
              <a:rPr lang="en-US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4.69</a:t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latin typeface="Arial Black"/>
              <a:ea typeface="Arial Black"/>
              <a:cs typeface="Arial Black"/>
              <a:sym typeface="Arial Black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had an average ACT score of </a:t>
            </a:r>
            <a:r>
              <a:rPr lang="en-US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34</a:t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latin typeface="Arial Black"/>
              <a:ea typeface="Arial Black"/>
              <a:cs typeface="Arial Black"/>
              <a:sym typeface="Arial Black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completed an average of </a:t>
            </a:r>
            <a:r>
              <a:rPr lang="en-US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12</a:t>
            </a: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 AP courses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"/>
          <p:cNvSpPr txBox="1"/>
          <p:nvPr>
            <p:ph type="title"/>
          </p:nvPr>
        </p:nvSpPr>
        <p:spPr>
          <a:xfrm>
            <a:off x="1653363" y="365760"/>
            <a:ext cx="9367203" cy="1188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 Black"/>
              <a:buNone/>
            </a:pP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MSTC Results</a:t>
            </a:r>
            <a:endParaRPr/>
          </a:p>
        </p:txBody>
      </p:sp>
      <p:sp>
        <p:nvSpPr>
          <p:cNvPr id="114" name="Google Shape;114;p4"/>
          <p:cNvSpPr/>
          <p:nvPr/>
        </p:nvSpPr>
        <p:spPr>
          <a:xfrm>
            <a:off x="1" y="0"/>
            <a:ext cx="1764099" cy="1558212"/>
          </a:xfrm>
          <a:custGeom>
            <a:rect b="b" l="l" r="r" t="t"/>
            <a:pathLst>
              <a:path extrusionOk="0" h="1558212" w="1764099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4"/>
          <p:cNvSpPr/>
          <p:nvPr/>
        </p:nvSpPr>
        <p:spPr>
          <a:xfrm>
            <a:off x="1" y="1691640"/>
            <a:ext cx="12191999" cy="5166360"/>
          </a:xfrm>
          <a:custGeom>
            <a:rect b="b" l="l" r="r" t="t"/>
            <a:pathLst>
              <a:path extrusionOk="0" h="5166360" w="12191999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4"/>
          <p:cNvSpPr/>
          <p:nvPr/>
        </p:nvSpPr>
        <p:spPr>
          <a:xfrm>
            <a:off x="0" y="1691641"/>
            <a:ext cx="971654" cy="2096979"/>
          </a:xfrm>
          <a:custGeom>
            <a:rect b="b" l="l" r="r" t="t"/>
            <a:pathLst>
              <a:path extrusionOk="0" h="2096979" w="971654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4"/>
          <p:cNvSpPr txBox="1"/>
          <p:nvPr>
            <p:ph idx="1" type="body"/>
          </p:nvPr>
        </p:nvSpPr>
        <p:spPr>
          <a:xfrm>
            <a:off x="1653363" y="2176271"/>
            <a:ext cx="9367204" cy="4378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Last year’s MSTC seniors: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had </a:t>
            </a:r>
            <a:r>
              <a:rPr lang="en-US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20</a:t>
            </a: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 National Merit Finalists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had </a:t>
            </a:r>
            <a:r>
              <a:rPr lang="en-US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 Presidential Scholar Candidates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400"/>
              <a:buChar char="•"/>
            </a:pPr>
            <a:r>
              <a:rPr lang="en-US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10</a:t>
            </a: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 perfect ACT scores</a:t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"/>
          <p:cNvSpPr txBox="1"/>
          <p:nvPr>
            <p:ph type="title"/>
          </p:nvPr>
        </p:nvSpPr>
        <p:spPr>
          <a:xfrm>
            <a:off x="1653363" y="365760"/>
            <a:ext cx="9367203" cy="1188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 Black"/>
              <a:buNone/>
            </a:pP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MSTC Results</a:t>
            </a:r>
            <a:endParaRPr/>
          </a:p>
        </p:txBody>
      </p:sp>
      <p:sp>
        <p:nvSpPr>
          <p:cNvPr id="123" name="Google Shape;123;p5"/>
          <p:cNvSpPr/>
          <p:nvPr/>
        </p:nvSpPr>
        <p:spPr>
          <a:xfrm>
            <a:off x="1" y="0"/>
            <a:ext cx="1764099" cy="1558212"/>
          </a:xfrm>
          <a:custGeom>
            <a:rect b="b" l="l" r="r" t="t"/>
            <a:pathLst>
              <a:path extrusionOk="0" h="1558212" w="1764099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5"/>
          <p:cNvSpPr/>
          <p:nvPr/>
        </p:nvSpPr>
        <p:spPr>
          <a:xfrm>
            <a:off x="1" y="1691640"/>
            <a:ext cx="12191999" cy="5166360"/>
          </a:xfrm>
          <a:custGeom>
            <a:rect b="b" l="l" r="r" t="t"/>
            <a:pathLst>
              <a:path extrusionOk="0" h="5166360" w="12191999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5"/>
          <p:cNvSpPr/>
          <p:nvPr/>
        </p:nvSpPr>
        <p:spPr>
          <a:xfrm>
            <a:off x="0" y="1691641"/>
            <a:ext cx="971654" cy="2096979"/>
          </a:xfrm>
          <a:custGeom>
            <a:rect b="b" l="l" r="r" t="t"/>
            <a:pathLst>
              <a:path extrusionOk="0" h="2096979" w="971654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5"/>
          <p:cNvSpPr txBox="1"/>
          <p:nvPr>
            <p:ph idx="1" type="body"/>
          </p:nvPr>
        </p:nvSpPr>
        <p:spPr>
          <a:xfrm>
            <a:off x="1653363" y="2176271"/>
            <a:ext cx="9367204" cy="4378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Last year’s MSTC seniors: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had</a:t>
            </a:r>
            <a:r>
              <a:rPr lang="en-US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 2 </a:t>
            </a: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International Science and Engineering Fair Finalists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400"/>
              <a:buChar char="•"/>
            </a:pPr>
            <a:r>
              <a:rPr lang="en-US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presented research </a:t>
            </a: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at regional and national conferences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had their research </a:t>
            </a:r>
            <a:r>
              <a:rPr lang="en-US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published</a:t>
            </a: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 in professional journals</a:t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"/>
          <p:cNvSpPr txBox="1"/>
          <p:nvPr>
            <p:ph type="title"/>
          </p:nvPr>
        </p:nvSpPr>
        <p:spPr>
          <a:xfrm>
            <a:off x="1653363" y="365760"/>
            <a:ext cx="9367203" cy="1188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 Black"/>
              <a:buNone/>
            </a:pP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MSTC Results</a:t>
            </a:r>
            <a:endParaRPr/>
          </a:p>
        </p:txBody>
      </p:sp>
      <p:sp>
        <p:nvSpPr>
          <p:cNvPr id="132" name="Google Shape;132;p6"/>
          <p:cNvSpPr/>
          <p:nvPr/>
        </p:nvSpPr>
        <p:spPr>
          <a:xfrm>
            <a:off x="1" y="0"/>
            <a:ext cx="1764099" cy="1558212"/>
          </a:xfrm>
          <a:custGeom>
            <a:rect b="b" l="l" r="r" t="t"/>
            <a:pathLst>
              <a:path extrusionOk="0" h="1558212" w="1764099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6"/>
          <p:cNvSpPr/>
          <p:nvPr/>
        </p:nvSpPr>
        <p:spPr>
          <a:xfrm>
            <a:off x="1" y="1691640"/>
            <a:ext cx="12191999" cy="5166360"/>
          </a:xfrm>
          <a:custGeom>
            <a:rect b="b" l="l" r="r" t="t"/>
            <a:pathLst>
              <a:path extrusionOk="0" h="5166360" w="12191999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6"/>
          <p:cNvSpPr/>
          <p:nvPr/>
        </p:nvSpPr>
        <p:spPr>
          <a:xfrm>
            <a:off x="0" y="1691641"/>
            <a:ext cx="971654" cy="2096979"/>
          </a:xfrm>
          <a:custGeom>
            <a:rect b="b" l="l" r="r" t="t"/>
            <a:pathLst>
              <a:path extrusionOk="0" h="2096979" w="971654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6"/>
          <p:cNvSpPr txBox="1"/>
          <p:nvPr>
            <p:ph idx="1" type="body"/>
          </p:nvPr>
        </p:nvSpPr>
        <p:spPr>
          <a:xfrm>
            <a:off x="1653363" y="2176271"/>
            <a:ext cx="9367204" cy="4378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Last year’s MSTC seniors were accepted into the </a:t>
            </a:r>
            <a:r>
              <a:rPr lang="en-US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most prestigious schools </a:t>
            </a: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in the country, including: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Harvard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Columbia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Princeton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Yale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Johns Hopkins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Berkeley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/>
          <p:nvPr>
            <p:ph type="title"/>
          </p:nvPr>
        </p:nvSpPr>
        <p:spPr>
          <a:xfrm>
            <a:off x="1653363" y="365760"/>
            <a:ext cx="9367203" cy="1188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 Black"/>
              <a:buNone/>
            </a:pP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MSTC Schedule</a:t>
            </a:r>
            <a:endParaRPr/>
          </a:p>
        </p:txBody>
      </p:sp>
      <p:sp>
        <p:nvSpPr>
          <p:cNvPr id="141" name="Google Shape;141;p14"/>
          <p:cNvSpPr/>
          <p:nvPr/>
        </p:nvSpPr>
        <p:spPr>
          <a:xfrm>
            <a:off x="1" y="0"/>
            <a:ext cx="1764099" cy="1558212"/>
          </a:xfrm>
          <a:custGeom>
            <a:rect b="b" l="l" r="r" t="t"/>
            <a:pathLst>
              <a:path extrusionOk="0" h="1558212" w="1764099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4"/>
          <p:cNvSpPr/>
          <p:nvPr/>
        </p:nvSpPr>
        <p:spPr>
          <a:xfrm>
            <a:off x="1" y="1691640"/>
            <a:ext cx="12191999" cy="5166360"/>
          </a:xfrm>
          <a:custGeom>
            <a:rect b="b" l="l" r="r" t="t"/>
            <a:pathLst>
              <a:path extrusionOk="0" h="5166360" w="12191999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4"/>
          <p:cNvSpPr/>
          <p:nvPr/>
        </p:nvSpPr>
        <p:spPr>
          <a:xfrm>
            <a:off x="0" y="1691641"/>
            <a:ext cx="971654" cy="2096979"/>
          </a:xfrm>
          <a:custGeom>
            <a:rect b="b" l="l" r="r" t="t"/>
            <a:pathLst>
              <a:path extrusionOk="0" h="2096979" w="971654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4"/>
          <p:cNvSpPr txBox="1"/>
          <p:nvPr>
            <p:ph idx="1" type="body"/>
          </p:nvPr>
        </p:nvSpPr>
        <p:spPr>
          <a:xfrm>
            <a:off x="1653363" y="2176271"/>
            <a:ext cx="9367204" cy="4378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latin typeface="Arial Black"/>
                <a:ea typeface="Arial Black"/>
                <a:cs typeface="Arial Black"/>
                <a:sym typeface="Arial Black"/>
              </a:rPr>
              <a:t>Dunbar is on a </a:t>
            </a:r>
            <a:r>
              <a:rPr lang="en-US" sz="2800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rotating block schedule</a:t>
            </a:r>
            <a:endParaRPr/>
          </a:p>
          <a:p>
            <a:pPr indent="-508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>
              <a:latin typeface="Arial Black"/>
              <a:ea typeface="Arial Black"/>
              <a:cs typeface="Arial Black"/>
              <a:sym typeface="Arial Black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800"/>
              <a:buChar char="•"/>
            </a:pPr>
            <a:r>
              <a:rPr lang="en-US" sz="2800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r>
              <a:rPr lang="en-US" sz="2800">
                <a:latin typeface="Arial Black"/>
                <a:ea typeface="Arial Black"/>
                <a:cs typeface="Arial Black"/>
                <a:sym typeface="Arial Black"/>
              </a:rPr>
              <a:t> 90 minute classes are offered on </a:t>
            </a:r>
            <a:r>
              <a:rPr lang="en-US" sz="2800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A day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800"/>
              <a:buChar char="•"/>
            </a:pPr>
            <a:r>
              <a:rPr lang="en-US" sz="2800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4 </a:t>
            </a:r>
            <a:r>
              <a:rPr lang="en-US" sz="2800">
                <a:latin typeface="Arial Black"/>
                <a:ea typeface="Arial Black"/>
                <a:cs typeface="Arial Black"/>
                <a:sym typeface="Arial Black"/>
              </a:rPr>
              <a:t>different 90 minute classes are offered on </a:t>
            </a:r>
            <a:r>
              <a:rPr lang="en-US" sz="2800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B day</a:t>
            </a:r>
            <a:endParaRPr/>
          </a:p>
          <a:p>
            <a:pPr indent="-508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>
              <a:latin typeface="Arial Black"/>
              <a:ea typeface="Arial Black"/>
              <a:cs typeface="Arial Black"/>
              <a:sym typeface="Arial Black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latin typeface="Arial Black"/>
                <a:ea typeface="Arial Black"/>
                <a:cs typeface="Arial Black"/>
                <a:sym typeface="Arial Black"/>
              </a:rPr>
              <a:t>MSTC students </a:t>
            </a:r>
            <a:r>
              <a:rPr lang="en-US" sz="2800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also take a zero hour class </a:t>
            </a:r>
            <a:r>
              <a:rPr lang="en-US" sz="2800">
                <a:latin typeface="Arial Black"/>
                <a:ea typeface="Arial Black"/>
                <a:cs typeface="Arial Black"/>
                <a:sym typeface="Arial Black"/>
              </a:rPr>
              <a:t>each day</a:t>
            </a:r>
            <a:endParaRPr/>
          </a:p>
          <a:p>
            <a:pPr indent="-508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5"/>
          <p:cNvSpPr txBox="1"/>
          <p:nvPr>
            <p:ph type="title"/>
          </p:nvPr>
        </p:nvSpPr>
        <p:spPr>
          <a:xfrm>
            <a:off x="1653363" y="365760"/>
            <a:ext cx="9367203" cy="1188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 Black"/>
              <a:buNone/>
            </a:pP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MSTC Schedule</a:t>
            </a:r>
            <a:endParaRPr/>
          </a:p>
        </p:txBody>
      </p:sp>
      <p:sp>
        <p:nvSpPr>
          <p:cNvPr id="150" name="Google Shape;150;p15"/>
          <p:cNvSpPr/>
          <p:nvPr/>
        </p:nvSpPr>
        <p:spPr>
          <a:xfrm>
            <a:off x="1" y="0"/>
            <a:ext cx="1764099" cy="1558212"/>
          </a:xfrm>
          <a:custGeom>
            <a:rect b="b" l="l" r="r" t="t"/>
            <a:pathLst>
              <a:path extrusionOk="0" h="1558212" w="1764099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15"/>
          <p:cNvSpPr/>
          <p:nvPr/>
        </p:nvSpPr>
        <p:spPr>
          <a:xfrm>
            <a:off x="1" y="1691640"/>
            <a:ext cx="12191999" cy="5166360"/>
          </a:xfrm>
          <a:custGeom>
            <a:rect b="b" l="l" r="r" t="t"/>
            <a:pathLst>
              <a:path extrusionOk="0" h="5166360" w="12191999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5"/>
          <p:cNvSpPr/>
          <p:nvPr/>
        </p:nvSpPr>
        <p:spPr>
          <a:xfrm>
            <a:off x="0" y="1691641"/>
            <a:ext cx="971654" cy="2096979"/>
          </a:xfrm>
          <a:custGeom>
            <a:rect b="b" l="l" r="r" t="t"/>
            <a:pathLst>
              <a:path extrusionOk="0" h="2096979" w="971654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5"/>
          <p:cNvSpPr txBox="1"/>
          <p:nvPr>
            <p:ph idx="1" type="body"/>
          </p:nvPr>
        </p:nvSpPr>
        <p:spPr>
          <a:xfrm>
            <a:off x="1653363" y="2176271"/>
            <a:ext cx="9367204" cy="4378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>
              <a:latin typeface="Arial Black"/>
              <a:ea typeface="Arial Black"/>
              <a:cs typeface="Arial Black"/>
              <a:sym typeface="Arial Black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latin typeface="Arial Black"/>
                <a:ea typeface="Arial Black"/>
                <a:cs typeface="Arial Black"/>
                <a:sym typeface="Arial Black"/>
              </a:rPr>
              <a:t>The zero hour class </a:t>
            </a:r>
            <a:r>
              <a:rPr lang="en-US" sz="2800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meets every morning 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Arial Black"/>
                <a:ea typeface="Arial Black"/>
                <a:cs typeface="Arial Black"/>
                <a:sym typeface="Arial Black"/>
              </a:rPr>
              <a:t>Will be either MSTC math or chemistry class as a freshman</a:t>
            </a:r>
            <a:endParaRPr/>
          </a:p>
          <a:p>
            <a:pPr indent="-508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>
              <a:latin typeface="Arial Black"/>
              <a:ea typeface="Arial Black"/>
              <a:cs typeface="Arial Black"/>
              <a:sym typeface="Arial Black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latin typeface="Arial Black"/>
                <a:ea typeface="Arial Black"/>
                <a:cs typeface="Arial Black"/>
                <a:sym typeface="Arial Black"/>
              </a:rPr>
              <a:t>MSTC students take </a:t>
            </a:r>
            <a:r>
              <a:rPr lang="en-US" sz="2800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9 classes </a:t>
            </a:r>
            <a:r>
              <a:rPr lang="en-US" sz="2800">
                <a:latin typeface="Arial Black"/>
                <a:ea typeface="Arial Black"/>
                <a:cs typeface="Arial Black"/>
                <a:sym typeface="Arial Black"/>
              </a:rPr>
              <a:t>a semester</a:t>
            </a:r>
            <a:endParaRPr/>
          </a:p>
          <a:p>
            <a:pPr indent="-508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>
              <a:latin typeface="Arial Black"/>
              <a:ea typeface="Arial Black"/>
              <a:cs typeface="Arial Black"/>
              <a:sym typeface="Arial Black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latin typeface="Arial Black"/>
                <a:ea typeface="Arial Black"/>
                <a:cs typeface="Arial Black"/>
                <a:sym typeface="Arial Black"/>
              </a:rPr>
              <a:t>School day is </a:t>
            </a:r>
            <a:r>
              <a:rPr lang="en-US" sz="2800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7:25</a:t>
            </a:r>
            <a:r>
              <a:rPr lang="en-US" sz="2800"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lang="en-US" sz="2800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– 3:15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8"/>
          <p:cNvSpPr txBox="1"/>
          <p:nvPr>
            <p:ph type="title"/>
          </p:nvPr>
        </p:nvSpPr>
        <p:spPr>
          <a:xfrm>
            <a:off x="1653363" y="365760"/>
            <a:ext cx="9367203" cy="1188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 Black"/>
              <a:buNone/>
            </a:pP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MSTC Curriculum</a:t>
            </a:r>
            <a:endParaRPr/>
          </a:p>
        </p:txBody>
      </p:sp>
      <p:sp>
        <p:nvSpPr>
          <p:cNvPr id="159" name="Google Shape;159;p8"/>
          <p:cNvSpPr/>
          <p:nvPr/>
        </p:nvSpPr>
        <p:spPr>
          <a:xfrm>
            <a:off x="1" y="0"/>
            <a:ext cx="1764099" cy="1558212"/>
          </a:xfrm>
          <a:custGeom>
            <a:rect b="b" l="l" r="r" t="t"/>
            <a:pathLst>
              <a:path extrusionOk="0" h="1558212" w="1764099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8"/>
          <p:cNvSpPr/>
          <p:nvPr/>
        </p:nvSpPr>
        <p:spPr>
          <a:xfrm>
            <a:off x="1" y="1691640"/>
            <a:ext cx="12191999" cy="5166360"/>
          </a:xfrm>
          <a:custGeom>
            <a:rect b="b" l="l" r="r" t="t"/>
            <a:pathLst>
              <a:path extrusionOk="0" h="5166360" w="12191999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8"/>
          <p:cNvSpPr/>
          <p:nvPr/>
        </p:nvSpPr>
        <p:spPr>
          <a:xfrm>
            <a:off x="0" y="1691641"/>
            <a:ext cx="971654" cy="2096979"/>
          </a:xfrm>
          <a:custGeom>
            <a:rect b="b" l="l" r="r" t="t"/>
            <a:pathLst>
              <a:path extrusionOk="0" h="2096979" w="971654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8"/>
          <p:cNvSpPr txBox="1"/>
          <p:nvPr>
            <p:ph idx="1" type="body"/>
          </p:nvPr>
        </p:nvSpPr>
        <p:spPr>
          <a:xfrm>
            <a:off x="1653363" y="2176271"/>
            <a:ext cx="9367204" cy="4378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MSTC students take their MSTC Classes with their fellow MSTC peers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This allows the material to be </a:t>
            </a:r>
            <a:r>
              <a:rPr lang="en-US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accelerated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	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Non-MSTC classes are taken as part of Dunbar course offerings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This provides students with the opportunity to take classes </a:t>
            </a:r>
            <a:r>
              <a:rPr lang="en-US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at their level</a:t>
            </a: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 and that </a:t>
            </a:r>
            <a:r>
              <a:rPr lang="en-US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meet their interests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This allows students to have access to a </a:t>
            </a:r>
            <a:r>
              <a:rPr lang="en-US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wide range of classes and electives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Custom 3">
      <a:dk1>
        <a:srgbClr val="323232"/>
      </a:dk1>
      <a:lt1>
        <a:srgbClr val="FFFFFF"/>
      </a:lt1>
      <a:dk2>
        <a:srgbClr val="323232"/>
      </a:dk2>
      <a:lt2>
        <a:srgbClr val="E5C243"/>
      </a:lt2>
      <a:accent1>
        <a:srgbClr val="FF0000"/>
      </a:accent1>
      <a:accent2>
        <a:srgbClr val="FF0000"/>
      </a:accent2>
      <a:accent3>
        <a:srgbClr val="FF0000"/>
      </a:accent3>
      <a:accent4>
        <a:srgbClr val="FF0000"/>
      </a:accent4>
      <a:accent5>
        <a:srgbClr val="FF0000"/>
      </a:accent5>
      <a:accent6>
        <a:srgbClr val="FF0000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2020-07-23T15:34:04Z</dcterms:created>
  <dc:creator>Stephen Young</dc:creator>
</cp:coreProperties>
</file>